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  <p:bold r:id="rId26"/>
    </p:embeddedFont>
    <p:embeddedFont>
      <p:font typeface="Open Sauce" pitchFamily="2" charset="0"/>
      <p:regular r:id="rId27"/>
    </p:embeddedFont>
    <p:embeddedFont>
      <p:font typeface="Oswald Bold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32" autoAdjust="0"/>
  </p:normalViewPr>
  <p:slideViewPr>
    <p:cSldViewPr>
      <p:cViewPr varScale="1">
        <p:scale>
          <a:sx n="71" d="100"/>
          <a:sy n="71" d="100"/>
        </p:scale>
        <p:origin x="7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066673" y="3215282"/>
            <a:ext cx="8409697" cy="419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en-US" sz="6052" b="1" spc="59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COMPARISON BETWEEN MARTI SCOOTERS AND WALKING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287113" y="3419939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541557" y="-689493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65587" y="891540"/>
            <a:ext cx="13643319" cy="6258873"/>
          </a:xfrm>
          <a:custGeom>
            <a:avLst/>
            <a:gdLst/>
            <a:ahLst/>
            <a:cxnLst/>
            <a:rect l="l" t="t" r="r" b="b"/>
            <a:pathLst>
              <a:path w="13643319" h="6258873">
                <a:moveTo>
                  <a:pt x="0" y="0"/>
                </a:moveTo>
                <a:lnTo>
                  <a:pt x="13643319" y="0"/>
                </a:lnTo>
                <a:lnTo>
                  <a:pt x="13643319" y="6258873"/>
                </a:lnTo>
                <a:lnTo>
                  <a:pt x="0" y="6258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531" y="8005017"/>
            <a:ext cx="13184850" cy="125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256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bar chart illustrates that the cost per minute is highest for shorter durations.  (0-5 minutes) and decreases for longer trips, reflecting economies of scale in scooter usage.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142025" y="-191567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4754557" y="-157299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19051" y="1550061"/>
            <a:ext cx="11301259" cy="5495237"/>
          </a:xfrm>
          <a:custGeom>
            <a:avLst/>
            <a:gdLst/>
            <a:ahLst/>
            <a:cxnLst/>
            <a:rect l="l" t="t" r="r" b="b"/>
            <a:pathLst>
              <a:path w="11301259" h="5495237">
                <a:moveTo>
                  <a:pt x="0" y="0"/>
                </a:moveTo>
                <a:lnTo>
                  <a:pt x="11301258" y="0"/>
                </a:lnTo>
                <a:lnTo>
                  <a:pt x="11301258" y="5495238"/>
                </a:lnTo>
                <a:lnTo>
                  <a:pt x="0" y="5495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9525" y="8062277"/>
            <a:ext cx="14520309" cy="95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6"/>
              </a:lnSpc>
            </a:pPr>
            <a:r>
              <a:rPr lang="en-US" sz="27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bar chart shows that the average cost per kilometer decreases as the distance increases, with the highest cost observed in the shortest range (0-0.5 km).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955893" y="-229506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541557" y="-689493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2346438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4"/>
                </a:lnTo>
                <a:lnTo>
                  <a:pt x="0" y="5594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644960"/>
            <a:ext cx="15616379" cy="61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8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bar chart demonstrates that the average cost per minute is highest for shorter distances (0-0.5 km) and gradually decreases for longer distance ranges, reflecting a cost efficiency trend.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142025" y="-888571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4228777" y="-1881240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93371" y="2325249"/>
            <a:ext cx="11301259" cy="5636503"/>
          </a:xfrm>
          <a:custGeom>
            <a:avLst/>
            <a:gdLst/>
            <a:ahLst/>
            <a:cxnLst/>
            <a:rect l="l" t="t" r="r" b="b"/>
            <a:pathLst>
              <a:path w="11301259" h="5636503">
                <a:moveTo>
                  <a:pt x="0" y="0"/>
                </a:moveTo>
                <a:lnTo>
                  <a:pt x="11301258" y="0"/>
                </a:lnTo>
                <a:lnTo>
                  <a:pt x="11301258" y="5636502"/>
                </a:lnTo>
                <a:lnTo>
                  <a:pt x="0" y="563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89184" y="8519477"/>
            <a:ext cx="14794629" cy="97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bar chart displays the total daily time savings achieved by using scooters instead of walking, highlighting significant variations across different days.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6379053" y="196679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541557" y="-689493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64871" y="522343"/>
            <a:ext cx="14078128" cy="6845490"/>
          </a:xfrm>
          <a:custGeom>
            <a:avLst/>
            <a:gdLst/>
            <a:ahLst/>
            <a:cxnLst/>
            <a:rect l="l" t="t" r="r" b="b"/>
            <a:pathLst>
              <a:path w="14078128" h="6845490">
                <a:moveTo>
                  <a:pt x="0" y="0"/>
                </a:moveTo>
                <a:lnTo>
                  <a:pt x="14078127" y="0"/>
                </a:lnTo>
                <a:lnTo>
                  <a:pt x="14078127" y="6845490"/>
                </a:lnTo>
                <a:lnTo>
                  <a:pt x="0" y="684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831" y="7752021"/>
            <a:ext cx="15579564" cy="61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8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bar chart represents the daily total cost of using scooters, showing fluctuations over time with occasional peaks indicating higher usage or increased rates.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142025" y="-191567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5006017" y="-2561424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78437" y="1417320"/>
            <a:ext cx="12331125" cy="6057665"/>
          </a:xfrm>
          <a:custGeom>
            <a:avLst/>
            <a:gdLst/>
            <a:ahLst/>
            <a:cxnLst/>
            <a:rect l="l" t="t" r="r" b="b"/>
            <a:pathLst>
              <a:path w="12331125" h="6057665">
                <a:moveTo>
                  <a:pt x="0" y="0"/>
                </a:moveTo>
                <a:lnTo>
                  <a:pt x="12331126" y="0"/>
                </a:lnTo>
                <a:lnTo>
                  <a:pt x="12331126" y="6057665"/>
                </a:lnTo>
                <a:lnTo>
                  <a:pt x="0" y="6057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8640" y="8454707"/>
            <a:ext cx="1773936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line chart compares time saved (blue) and total cost (red) for using scooters, revealing periods where higher costs correlate with increased time savings.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5795147" y="669068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10743867" y="-545475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61035" y="1716398"/>
            <a:ext cx="13765929" cy="6487194"/>
          </a:xfrm>
          <a:custGeom>
            <a:avLst/>
            <a:gdLst/>
            <a:ahLst/>
            <a:cxnLst/>
            <a:rect l="l" t="t" r="r" b="b"/>
            <a:pathLst>
              <a:path w="13765929" h="6487194">
                <a:moveTo>
                  <a:pt x="0" y="0"/>
                </a:moveTo>
                <a:lnTo>
                  <a:pt x="13765930" y="0"/>
                </a:lnTo>
                <a:lnTo>
                  <a:pt x="13765930" y="6487195"/>
                </a:lnTo>
                <a:lnTo>
                  <a:pt x="0" y="6487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73682" y="8866505"/>
            <a:ext cx="1325880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bar chart highlights that the cost per minute of time saved is significantly higher for shorter distances (0-0.5 km) and decreases as the distance increases, demonstrating cost efficiency for longer trips.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2491" y="632547"/>
            <a:ext cx="10343019" cy="6708816"/>
          </a:xfrm>
          <a:custGeom>
            <a:avLst/>
            <a:gdLst/>
            <a:ahLst/>
            <a:cxnLst/>
            <a:rect l="l" t="t" r="r" b="b"/>
            <a:pathLst>
              <a:path w="10343019" h="6708816">
                <a:moveTo>
                  <a:pt x="0" y="0"/>
                </a:moveTo>
                <a:lnTo>
                  <a:pt x="10343018" y="0"/>
                </a:lnTo>
                <a:lnTo>
                  <a:pt x="10343018" y="6708816"/>
                </a:lnTo>
                <a:lnTo>
                  <a:pt x="0" y="6708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8" r="-3757" b="-10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3370" y="7851903"/>
            <a:ext cx="14601259" cy="162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pie chart compares the time required to walk the total distance traveled by scooter, showing that walking takes significantly more time (73.1%) compared to using a scooter (26.9%).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142025" y="-191567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4274497" y="59870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44008" y="4754801"/>
            <a:ext cx="9399984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THANK YOU FOR YOUR 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179391"/>
            <a:ext cx="9815307" cy="3820244"/>
            <a:chOff x="0" y="0"/>
            <a:chExt cx="1895495" cy="7377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737751"/>
            </a:xfrm>
            <a:custGeom>
              <a:avLst/>
              <a:gdLst/>
              <a:ahLst/>
              <a:cxnLst/>
              <a:rect l="l" t="t" r="r" b="b"/>
              <a:pathLst>
                <a:path w="1895495" h="737751">
                  <a:moveTo>
                    <a:pt x="0" y="0"/>
                  </a:moveTo>
                  <a:lnTo>
                    <a:pt x="1895495" y="0"/>
                  </a:lnTo>
                  <a:lnTo>
                    <a:pt x="1895495" y="737751"/>
                  </a:lnTo>
                  <a:lnTo>
                    <a:pt x="0" y="7377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95495" cy="775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9"/>
                </a:lnSpc>
              </a:pPr>
              <a:r>
                <a:rPr lang="en-US" sz="3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Using a scooter instead of walking leads to time savings, but incurs additional costs.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HYPOTHESIS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20" y="2583180"/>
            <a:ext cx="4422212" cy="4276023"/>
          </a:xfrm>
          <a:custGeom>
            <a:avLst/>
            <a:gdLst/>
            <a:ahLst/>
            <a:cxnLst/>
            <a:rect l="l" t="t" r="r" b="b"/>
            <a:pathLst>
              <a:path w="4422212" h="4276023">
                <a:moveTo>
                  <a:pt x="0" y="0"/>
                </a:moveTo>
                <a:lnTo>
                  <a:pt x="4422212" y="0"/>
                </a:lnTo>
                <a:lnTo>
                  <a:pt x="4422212" y="4276023"/>
                </a:lnTo>
                <a:lnTo>
                  <a:pt x="0" y="427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18644" y="933450"/>
            <a:ext cx="8056952" cy="643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data belongs to martı mobile app</a:t>
            </a:r>
          </a:p>
          <a:p>
            <a:pPr algn="ctr">
              <a:lnSpc>
                <a:spcPts val="7279"/>
              </a:lnSpc>
            </a:pPr>
            <a:endParaRPr lang="en-US" sz="51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*Dates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*Distance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*Time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*Price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302045" y="-621335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4777417" y="576209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12017" y="856515"/>
            <a:ext cx="11863966" cy="6836610"/>
          </a:xfrm>
          <a:custGeom>
            <a:avLst/>
            <a:gdLst/>
            <a:ahLst/>
            <a:cxnLst/>
            <a:rect l="l" t="t" r="r" b="b"/>
            <a:pathLst>
              <a:path w="11863966" h="6836610">
                <a:moveTo>
                  <a:pt x="0" y="0"/>
                </a:moveTo>
                <a:lnTo>
                  <a:pt x="11863966" y="0"/>
                </a:lnTo>
                <a:lnTo>
                  <a:pt x="11863966" y="6836610"/>
                </a:lnTo>
                <a:lnTo>
                  <a:pt x="0" y="683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4320" y="8226107"/>
            <a:ext cx="1773936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Scooter usage varies significantly across months and years, with the highest activity observed in 2020, 2021 and 2022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623060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8" y="0"/>
                </a:lnTo>
                <a:lnTo>
                  <a:pt x="11301258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7163" y="8249285"/>
            <a:ext cx="15588035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The graph shows the average monthly time saved by using scooters instead of walking, with noticeable peaks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142025" y="-191567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4480237" y="-778533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93371" y="2424135"/>
            <a:ext cx="11301259" cy="5438731"/>
          </a:xfrm>
          <a:custGeom>
            <a:avLst/>
            <a:gdLst/>
            <a:ahLst/>
            <a:cxnLst/>
            <a:rect l="l" t="t" r="r" b="b"/>
            <a:pathLst>
              <a:path w="11301259" h="5438731">
                <a:moveTo>
                  <a:pt x="0" y="0"/>
                </a:moveTo>
                <a:lnTo>
                  <a:pt x="11301258" y="0"/>
                </a:lnTo>
                <a:lnTo>
                  <a:pt x="11301258" y="5438730"/>
                </a:lnTo>
                <a:lnTo>
                  <a:pt x="0" y="5438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2036" y="8373511"/>
            <a:ext cx="16483929" cy="110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graph illustrates the fluctuations in average daily time saved by using scooters instead of walking, with notable spikes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218533" y="-81472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658765" y="478652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1252881"/>
            <a:ext cx="11301259" cy="5495237"/>
          </a:xfrm>
          <a:custGeom>
            <a:avLst/>
            <a:gdLst/>
            <a:ahLst/>
            <a:cxnLst/>
            <a:rect l="l" t="t" r="r" b="b"/>
            <a:pathLst>
              <a:path w="11301259" h="5495237">
                <a:moveTo>
                  <a:pt x="0" y="0"/>
                </a:moveTo>
                <a:lnTo>
                  <a:pt x="11301258" y="0"/>
                </a:lnTo>
                <a:lnTo>
                  <a:pt x="11301258" y="5495238"/>
                </a:lnTo>
                <a:lnTo>
                  <a:pt x="0" y="5495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1481" y="6681444"/>
            <a:ext cx="14545039" cy="2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  <a:spcBef>
                <a:spcPct val="0"/>
              </a:spcBef>
            </a:pPr>
            <a:r>
              <a:rPr lang="en-US" sz="413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graph highlights the cost per kilometer for scooter usage across months, showing a gradual increase over time with a peak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142025" y="-191567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589">
            <a:off x="14274497" y="598705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93371" y="1194322"/>
            <a:ext cx="11301259" cy="5749515"/>
          </a:xfrm>
          <a:custGeom>
            <a:avLst/>
            <a:gdLst/>
            <a:ahLst/>
            <a:cxnLst/>
            <a:rect l="l" t="t" r="r" b="b"/>
            <a:pathLst>
              <a:path w="11301259" h="5749515">
                <a:moveTo>
                  <a:pt x="0" y="0"/>
                </a:moveTo>
                <a:lnTo>
                  <a:pt x="11301258" y="0"/>
                </a:lnTo>
                <a:lnTo>
                  <a:pt x="11301258" y="5749516"/>
                </a:lnTo>
                <a:lnTo>
                  <a:pt x="0" y="574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9799" y="7812722"/>
            <a:ext cx="9808402" cy="165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scatter plot demonstrates that the cost per kilometer decreases as the distance increases, indicating a more economical rate for longer trips.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282805"/>
            <a:ext cx="11301259" cy="5481111"/>
          </a:xfrm>
          <a:custGeom>
            <a:avLst/>
            <a:gdLst/>
            <a:ahLst/>
            <a:cxnLst/>
            <a:rect l="l" t="t" r="r" b="b"/>
            <a:pathLst>
              <a:path w="11301259" h="5481111">
                <a:moveTo>
                  <a:pt x="0" y="0"/>
                </a:moveTo>
                <a:lnTo>
                  <a:pt x="11301258" y="0"/>
                </a:lnTo>
                <a:lnTo>
                  <a:pt x="11301258" y="5481110"/>
                </a:lnTo>
                <a:lnTo>
                  <a:pt x="0" y="548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7569" y="7098857"/>
            <a:ext cx="14432861" cy="215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  <a:spcBef>
                <a:spcPct val="0"/>
              </a:spcBef>
            </a:pPr>
            <a:r>
              <a:rPr lang="en-US" sz="410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scatter plot shows that the cost per minute stabilizes as the trip duration increases, with shorter trips generally having higher costs per minute.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Macintosh PowerPoint</Application>
  <PresentationFormat>Özel</PresentationFormat>
  <Paragraphs>24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Canva Sans</vt:lpstr>
      <vt:lpstr>Calibri</vt:lpstr>
      <vt:lpstr>Oswald Bold</vt:lpstr>
      <vt:lpstr>Arial</vt:lpstr>
      <vt:lpstr>Canva Sans Bold</vt:lpstr>
      <vt:lpstr>Open Sauce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Fatih Özoral</cp:lastModifiedBy>
  <cp:revision>1</cp:revision>
  <dcterms:created xsi:type="dcterms:W3CDTF">2006-08-16T00:00:00Z</dcterms:created>
  <dcterms:modified xsi:type="dcterms:W3CDTF">2025-01-10T13:22:33Z</dcterms:modified>
  <dc:identifier>DAGbzG7mKn0</dc:identifier>
</cp:coreProperties>
</file>